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Lato" panose="020F0502020204030203" pitchFamily="34" charset="0"/>
      <p:regular r:id="rId23"/>
      <p:bold r:id="rId24"/>
      <p:italic r:id="rId25"/>
      <p:boldItalic r:id="rId26"/>
    </p:embeddedFont>
    <p:embeddedFont>
      <p:font typeface="Raleway" pitchFamily="2" charset="77"/>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97"/>
    <p:restoredTop sz="94648"/>
  </p:normalViewPr>
  <p:slideViewPr>
    <p:cSldViewPr snapToGrid="0">
      <p:cViewPr varScale="1">
        <p:scale>
          <a:sx n="156" d="100"/>
          <a:sy n="156" d="100"/>
        </p:scale>
        <p:origin x="36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d9c67055b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d9c67055b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d9c67055b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d9c67055b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d9c67055b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d9c67055b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d9c67055b_0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d9c67055b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d9c67055b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d9c67055b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521b97941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521b9794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2521b97941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2521b97941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252cf1ae425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252cf1ae42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52cf1ae425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52cf1ae42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d9c67055b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d9c67055b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51622d55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252cf1ae425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52cf1ae42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d9c67055b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51d9112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51d23597c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51d23597c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46ee7dff8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46ee7dff8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5430e6bdd_5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5430e6bdd_5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d9c67055b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d9c67055b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51622d556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l="31883" t="8096" r="25713"/>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13"/>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
        <p:nvSpPr>
          <p:cNvPr id="116" name="Google Shape;116;p13"/>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17" name="Google Shape;117;p13"/>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8" name="Google Shape;118;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10"/>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89" name="Google Shape;89;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hyperlink" Target="https://balsamiq-wireframes.appspot.com/?state=%7B%22ids%22:%5B%221c6sMiKj_fV3AUpjBvCQwJ-hKSawnzxD9%22%5D,%22action%22:%22open%22%7D&amp;shortID=Mast-2278" TargetMode="External"/><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hyperlink" Target="https://balsamiq-wireframes.appspot.com/?state=%7B%22ids%22:%5B%221c6sMiKj_fV3AUpjBvCQwJ-hKSawnzxD9%22%5D,%22action%22:%22open%22%7D&amp;shortID=Mast-F89D" TargetMode="External"/><Relationship Id="rId2" Type="http://schemas.openxmlformats.org/officeDocument/2006/relationships/notesSlide" Target="../notesSlides/notesSlide13.xml"/><Relationship Id="rId1" Type="http://schemas.openxmlformats.org/officeDocument/2006/relationships/slideLayout" Target="../slideLayouts/slideLayout15.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hyperlink" Target="https://balsamiq-wireframes.appspot.com/?state=%7B%22ids%22:%5B%221c6sMiKj_fV3AUpjBvCQwJ-hKSawnzxD9%22%5D,%22action%22:%22open%22%7D&amp;shortID=Mast-7548"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hyperlink" Target="https://balsamiq-wireframes.appspot.com/?state=%7B%22ids%22:%5B%221c6sMiKj_fV3AUpjBvCQwJ-hKSawnzxD9%22%5D,%22action%22:%22open%22%7D&amp;shortID=Mast-394F" TargetMode="External"/><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hyperlink" Target="https://balsamiq-wireframes.appspot.com/?state=%7B%22ids%22:%5B%221c6sMiKj_fV3AUpjBvCQwJ-hKSawnzxD9%22%5D,%22action%22:%22open%22%7D&amp;shortID=Mast-59D1" TargetMode="External"/><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hyperlink" Target="https://balsamiq-wireframes.appspot.com/?state=%7B%22ids%22:%5B%221c6sMiKj_fV3AUpjBvCQwJ-hKSawnzxD9%22%5D,%22action%22:%22open%22%7D&amp;shortID=Mast-7EA9"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hyperlink" Target="https://balsamiq-wireframes.appspot.com/?state=%7B%22ids%22:%5B%221c6sMiKj_fV3AUpjBvCQwJ-hKSawnzxD9%22%5D,%22action%22:%22open%22%7D&amp;shortID=Mast-E945" TargetMode="External"/><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7" descr="Open Chromebook laptop computer"/>
          <p:cNvPicPr preferRelativeResize="0"/>
          <p:nvPr/>
        </p:nvPicPr>
        <p:blipFill rotWithShape="1">
          <a:blip r:embed="rId3">
            <a:alphaModFix/>
          </a:blip>
          <a:srcRect r="3344"/>
          <a:stretch/>
        </p:blipFill>
        <p:spPr>
          <a:xfrm>
            <a:off x="4606900" y="1399750"/>
            <a:ext cx="4537098" cy="2822399"/>
          </a:xfrm>
          <a:prstGeom prst="rect">
            <a:avLst/>
          </a:prstGeom>
          <a:noFill/>
          <a:ln>
            <a:noFill/>
          </a:ln>
        </p:spPr>
      </p:pic>
      <p:pic>
        <p:nvPicPr>
          <p:cNvPr id="136" name="Google Shape;136;p17" descr="Component Detail"/>
          <p:cNvPicPr preferRelativeResize="0"/>
          <p:nvPr/>
        </p:nvPicPr>
        <p:blipFill rotWithShape="1">
          <a:blip r:embed="rId4">
            <a:alphaModFix/>
          </a:blip>
          <a:srcRect t="3655" b="20500"/>
          <a:stretch/>
        </p:blipFill>
        <p:spPr>
          <a:xfrm>
            <a:off x="5181200" y="1645500"/>
            <a:ext cx="3471224" cy="1974601"/>
          </a:xfrm>
          <a:prstGeom prst="rect">
            <a:avLst/>
          </a:prstGeom>
          <a:noFill/>
          <a:ln>
            <a:noFill/>
          </a:ln>
        </p:spPr>
      </p:pic>
      <p:pic>
        <p:nvPicPr>
          <p:cNvPr id="137" name="Google Shape;137;p17" descr="Portrait-oriented black smaptphone"/>
          <p:cNvPicPr preferRelativeResize="0"/>
          <p:nvPr/>
        </p:nvPicPr>
        <p:blipFill rotWithShape="1">
          <a:blip r:embed="rId5">
            <a:alphaModFix/>
          </a:blip>
          <a:srcRect r="19980"/>
          <a:stretch/>
        </p:blipFill>
        <p:spPr>
          <a:xfrm>
            <a:off x="8220926" y="2149750"/>
            <a:ext cx="923075" cy="2265601"/>
          </a:xfrm>
          <a:prstGeom prst="rect">
            <a:avLst/>
          </a:prstGeom>
          <a:noFill/>
          <a:ln>
            <a:noFill/>
          </a:ln>
          <a:effectLst>
            <a:reflection stA="20000" endPos="4000" fadeDir="5400012" sy="-100000" algn="bl" rotWithShape="0"/>
          </a:effectLst>
        </p:spPr>
      </p:pic>
      <p:sp>
        <p:nvSpPr>
          <p:cNvPr id="138" name="Google Shape;138;p17"/>
          <p:cNvSpPr txBox="1">
            <a:spLocks noGrp="1"/>
          </p:cNvSpPr>
          <p:nvPr>
            <p:ph type="ctrTitle"/>
          </p:nvPr>
        </p:nvSpPr>
        <p:spPr>
          <a:xfrm>
            <a:off x="729450" y="1322450"/>
            <a:ext cx="37878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Jack Pet Supplies</a:t>
            </a:r>
            <a:endParaRPr/>
          </a:p>
        </p:txBody>
      </p:sp>
      <p:sp>
        <p:nvSpPr>
          <p:cNvPr id="139" name="Google Shape;139;p17"/>
          <p:cNvSpPr txBox="1">
            <a:spLocks noGrp="1"/>
          </p:cNvSpPr>
          <p:nvPr>
            <p:ph type="subTitle" idx="1"/>
          </p:nvPr>
        </p:nvSpPr>
        <p:spPr>
          <a:xfrm>
            <a:off x="729600" y="2921750"/>
            <a:ext cx="3787800" cy="8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statement and </a:t>
            </a:r>
            <a:endParaRPr/>
          </a:p>
          <a:p>
            <a:pPr marL="0" lvl="0" indent="0" algn="l" rtl="0">
              <a:spcBef>
                <a:spcPts val="0"/>
              </a:spcBef>
              <a:spcAft>
                <a:spcPts val="0"/>
              </a:spcAft>
              <a:buNone/>
            </a:pPr>
            <a:r>
              <a:rPr lang="en"/>
              <a:t>solution proposal</a:t>
            </a:r>
            <a:endParaRPr/>
          </a:p>
        </p:txBody>
      </p:sp>
      <p:pic>
        <p:nvPicPr>
          <p:cNvPr id="140" name="Google Shape;140;p17" descr="Mobile View"/>
          <p:cNvPicPr preferRelativeResize="0"/>
          <p:nvPr/>
        </p:nvPicPr>
        <p:blipFill rotWithShape="1">
          <a:blip r:embed="rId6">
            <a:alphaModFix/>
          </a:blip>
          <a:srcRect l="-384" r="23473" b="16352"/>
          <a:stretch/>
        </p:blipFill>
        <p:spPr>
          <a:xfrm>
            <a:off x="8271300" y="2337575"/>
            <a:ext cx="872700" cy="1837574"/>
          </a:xfrm>
          <a:prstGeom prst="rect">
            <a:avLst/>
          </a:prstGeom>
          <a:noFill/>
          <a:ln>
            <a:noFill/>
          </a:ln>
        </p:spPr>
      </p:pic>
      <p:sp>
        <p:nvSpPr>
          <p:cNvPr id="141" name="Google Shape;141;p17"/>
          <p:cNvSpPr txBox="1"/>
          <p:nvPr/>
        </p:nvSpPr>
        <p:spPr>
          <a:xfrm>
            <a:off x="254000" y="4457950"/>
            <a:ext cx="18453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latin typeface="Lato"/>
                <a:ea typeface="Lato"/>
                <a:cs typeface="Lato"/>
                <a:sym typeface="Lato"/>
              </a:rPr>
              <a:t>R M P P Bandara</a:t>
            </a:r>
            <a:endParaRPr sz="1100">
              <a:latin typeface="Lato"/>
              <a:ea typeface="Lato"/>
              <a:cs typeface="Lato"/>
              <a:sym typeface="Lato"/>
            </a:endParaRPr>
          </a:p>
          <a:p>
            <a:pPr marL="0" lvl="0" indent="0" algn="l" rtl="0">
              <a:spcBef>
                <a:spcPts val="0"/>
              </a:spcBef>
              <a:spcAft>
                <a:spcPts val="0"/>
              </a:spcAft>
              <a:buNone/>
            </a:pPr>
            <a:r>
              <a:rPr lang="en" sz="1000">
                <a:latin typeface="Lato"/>
                <a:ea typeface="Lato"/>
                <a:cs typeface="Lato"/>
                <a:sym typeface="Lato"/>
              </a:rPr>
              <a:t>CB010623</a:t>
            </a:r>
            <a:endParaRPr sz="1000">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6"/>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Wireframes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7"/>
          <p:cNvSpPr txBox="1">
            <a:spLocks noGrp="1"/>
          </p:cNvSpPr>
          <p:nvPr>
            <p:ph type="title" idx="4294967295"/>
          </p:nvPr>
        </p:nvSpPr>
        <p:spPr>
          <a:xfrm>
            <a:off x="346425" y="4747100"/>
            <a:ext cx="22806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rgbClr val="FFFFFF"/>
                </a:solidFill>
              </a:rPr>
              <a:t>Information architecture</a:t>
            </a:r>
            <a:endParaRPr sz="1400">
              <a:solidFill>
                <a:srgbClr val="FFFFFF"/>
              </a:solidFill>
            </a:endParaRPr>
          </a:p>
        </p:txBody>
      </p:sp>
      <p:pic>
        <p:nvPicPr>
          <p:cNvPr id="199" name="Google Shape;199;p27"/>
          <p:cNvPicPr preferRelativeResize="0"/>
          <p:nvPr/>
        </p:nvPicPr>
        <p:blipFill>
          <a:blip r:embed="rId3">
            <a:alphaModFix/>
          </a:blip>
          <a:stretch>
            <a:fillRect/>
          </a:stretch>
        </p:blipFill>
        <p:spPr>
          <a:xfrm>
            <a:off x="1465910" y="152400"/>
            <a:ext cx="6212179" cy="469149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3"/>
        <p:cNvGrpSpPr/>
        <p:nvPr/>
      </p:nvGrpSpPr>
      <p:grpSpPr>
        <a:xfrm>
          <a:off x="0" y="0"/>
          <a:ext cx="0" cy="0"/>
          <a:chOff x="0" y="0"/>
          <a:chExt cx="0" cy="0"/>
        </a:xfrm>
      </p:grpSpPr>
      <p:pic>
        <p:nvPicPr>
          <p:cNvPr id="204" name="Google Shape;204;p28">
            <a:hlinkClick r:id="rId3"/>
          </p:cNvPr>
          <p:cNvPicPr preferRelativeResize="0"/>
          <p:nvPr/>
        </p:nvPicPr>
        <p:blipFill>
          <a:blip r:embed="rId4">
            <a:alphaModFix/>
          </a:blip>
          <a:stretch>
            <a:fillRect/>
          </a:stretch>
        </p:blipFill>
        <p:spPr>
          <a:xfrm>
            <a:off x="2686875" y="0"/>
            <a:ext cx="3770251" cy="4687651"/>
          </a:xfrm>
          <a:prstGeom prst="rect">
            <a:avLst/>
          </a:prstGeom>
          <a:noFill/>
          <a:ln>
            <a:noFill/>
          </a:ln>
        </p:spPr>
      </p:pic>
      <p:sp>
        <p:nvSpPr>
          <p:cNvPr id="205" name="Google Shape;205;p28"/>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06" name="Google Shape;206;p28"/>
          <p:cNvSpPr txBox="1">
            <a:spLocks noGrp="1"/>
          </p:cNvSpPr>
          <p:nvPr>
            <p:ph type="title" idx="4294967295"/>
          </p:nvPr>
        </p:nvSpPr>
        <p:spPr>
          <a:xfrm>
            <a:off x="346425" y="4747100"/>
            <a:ext cx="34095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lt1"/>
                </a:solidFill>
              </a:rPr>
              <a:t>Home Page</a:t>
            </a:r>
            <a:endParaRPr sz="14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0"/>
        <p:cNvGrpSpPr/>
        <p:nvPr/>
      </p:nvGrpSpPr>
      <p:grpSpPr>
        <a:xfrm>
          <a:off x="0" y="0"/>
          <a:ext cx="0" cy="0"/>
          <a:chOff x="0" y="0"/>
          <a:chExt cx="0" cy="0"/>
        </a:xfrm>
      </p:grpSpPr>
      <p:sp>
        <p:nvSpPr>
          <p:cNvPr id="211" name="Google Shape;211;p29"/>
          <p:cNvSpPr txBox="1">
            <a:spLocks noGrp="1"/>
          </p:cNvSpPr>
          <p:nvPr>
            <p:ph type="title" idx="4294967295"/>
          </p:nvPr>
        </p:nvSpPr>
        <p:spPr>
          <a:xfrm>
            <a:off x="346425" y="4747100"/>
            <a:ext cx="22806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lt1"/>
                </a:solidFill>
              </a:rPr>
              <a:t>Component Detail</a:t>
            </a:r>
            <a:endParaRPr sz="1400">
              <a:solidFill>
                <a:srgbClr val="FFFFFF"/>
              </a:solidFill>
            </a:endParaRPr>
          </a:p>
        </p:txBody>
      </p:sp>
      <p:pic>
        <p:nvPicPr>
          <p:cNvPr id="212" name="Google Shape;212;p29">
            <a:hlinkClick r:id="rId3"/>
          </p:cNvPr>
          <p:cNvPicPr preferRelativeResize="0"/>
          <p:nvPr/>
        </p:nvPicPr>
        <p:blipFill>
          <a:blip r:embed="rId4">
            <a:alphaModFix/>
          </a:blip>
          <a:stretch>
            <a:fillRect/>
          </a:stretch>
        </p:blipFill>
        <p:spPr>
          <a:xfrm>
            <a:off x="2686875" y="0"/>
            <a:ext cx="3770251" cy="4697925"/>
          </a:xfrm>
          <a:prstGeom prst="rect">
            <a:avLst/>
          </a:prstGeom>
          <a:noFill/>
          <a:ln>
            <a:noFill/>
          </a:ln>
        </p:spPr>
      </p:pic>
      <p:sp>
        <p:nvSpPr>
          <p:cNvPr id="213" name="Google Shape;213;p29"/>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14" name="Google Shape;214;p29"/>
          <p:cNvSpPr txBox="1">
            <a:spLocks noGrp="1"/>
          </p:cNvSpPr>
          <p:nvPr>
            <p:ph type="title" idx="4294967295"/>
          </p:nvPr>
        </p:nvSpPr>
        <p:spPr>
          <a:xfrm>
            <a:off x="346425" y="4747100"/>
            <a:ext cx="34095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lt1"/>
                </a:solidFill>
              </a:rPr>
              <a:t>Pets Page</a:t>
            </a:r>
            <a:endParaRPr sz="1400">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8"/>
        <p:cNvGrpSpPr/>
        <p:nvPr/>
      </p:nvGrpSpPr>
      <p:grpSpPr>
        <a:xfrm>
          <a:off x="0" y="0"/>
          <a:ext cx="0" cy="0"/>
          <a:chOff x="0" y="0"/>
          <a:chExt cx="0" cy="0"/>
        </a:xfrm>
      </p:grpSpPr>
      <p:sp>
        <p:nvSpPr>
          <p:cNvPr id="219" name="Google Shape;219;p30"/>
          <p:cNvSpPr txBox="1">
            <a:spLocks noGrp="1"/>
          </p:cNvSpPr>
          <p:nvPr>
            <p:ph type="title" idx="4294967295"/>
          </p:nvPr>
        </p:nvSpPr>
        <p:spPr>
          <a:xfrm>
            <a:off x="346425" y="4747100"/>
            <a:ext cx="34095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lt1"/>
                </a:solidFill>
              </a:rPr>
              <a:t>Component Detail (Mobile)</a:t>
            </a:r>
            <a:endParaRPr sz="1400">
              <a:solidFill>
                <a:srgbClr val="FFFFFF"/>
              </a:solidFill>
            </a:endParaRPr>
          </a:p>
        </p:txBody>
      </p:sp>
      <p:pic>
        <p:nvPicPr>
          <p:cNvPr id="220" name="Google Shape;220;p30">
            <a:hlinkClick r:id="rId3"/>
          </p:cNvPr>
          <p:cNvPicPr preferRelativeResize="0"/>
          <p:nvPr/>
        </p:nvPicPr>
        <p:blipFill>
          <a:blip r:embed="rId4">
            <a:alphaModFix/>
          </a:blip>
          <a:stretch>
            <a:fillRect/>
          </a:stretch>
        </p:blipFill>
        <p:spPr>
          <a:xfrm>
            <a:off x="2686875" y="0"/>
            <a:ext cx="3770251" cy="4718501"/>
          </a:xfrm>
          <a:prstGeom prst="rect">
            <a:avLst/>
          </a:prstGeom>
          <a:noFill/>
          <a:ln>
            <a:noFill/>
          </a:ln>
        </p:spPr>
      </p:pic>
      <p:sp>
        <p:nvSpPr>
          <p:cNvPr id="221" name="Google Shape;221;p30"/>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22" name="Google Shape;222;p30"/>
          <p:cNvSpPr txBox="1">
            <a:spLocks noGrp="1"/>
          </p:cNvSpPr>
          <p:nvPr>
            <p:ph type="title" idx="4294967295"/>
          </p:nvPr>
        </p:nvSpPr>
        <p:spPr>
          <a:xfrm>
            <a:off x="346425" y="4747100"/>
            <a:ext cx="34095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lt1"/>
                </a:solidFill>
              </a:rPr>
              <a:t>Products Page</a:t>
            </a:r>
            <a:endParaRPr sz="1400">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6"/>
        <p:cNvGrpSpPr/>
        <p:nvPr/>
      </p:nvGrpSpPr>
      <p:grpSpPr>
        <a:xfrm>
          <a:off x="0" y="0"/>
          <a:ext cx="0" cy="0"/>
          <a:chOff x="0" y="0"/>
          <a:chExt cx="0" cy="0"/>
        </a:xfrm>
      </p:grpSpPr>
      <p:sp>
        <p:nvSpPr>
          <p:cNvPr id="227" name="Google Shape;227;p31"/>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28" name="Google Shape;228;p31"/>
          <p:cNvSpPr txBox="1">
            <a:spLocks noGrp="1"/>
          </p:cNvSpPr>
          <p:nvPr>
            <p:ph type="title" idx="4294967295"/>
          </p:nvPr>
        </p:nvSpPr>
        <p:spPr>
          <a:xfrm>
            <a:off x="346425" y="4747100"/>
            <a:ext cx="34095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lt1"/>
                </a:solidFill>
              </a:rPr>
              <a:t>Tips Page</a:t>
            </a:r>
            <a:endParaRPr sz="1400">
              <a:solidFill>
                <a:srgbClr val="FFFFFF"/>
              </a:solidFill>
            </a:endParaRPr>
          </a:p>
        </p:txBody>
      </p:sp>
      <p:pic>
        <p:nvPicPr>
          <p:cNvPr id="229" name="Google Shape;229;p31">
            <a:hlinkClick r:id="rId3"/>
          </p:cNvPr>
          <p:cNvPicPr preferRelativeResize="0"/>
          <p:nvPr/>
        </p:nvPicPr>
        <p:blipFill>
          <a:blip r:embed="rId4">
            <a:alphaModFix/>
          </a:blip>
          <a:stretch>
            <a:fillRect/>
          </a:stretch>
        </p:blipFill>
        <p:spPr>
          <a:xfrm>
            <a:off x="2686875" y="0"/>
            <a:ext cx="3770251" cy="4718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3"/>
        <p:cNvGrpSpPr/>
        <p:nvPr/>
      </p:nvGrpSpPr>
      <p:grpSpPr>
        <a:xfrm>
          <a:off x="0" y="0"/>
          <a:ext cx="0" cy="0"/>
          <a:chOff x="0" y="0"/>
          <a:chExt cx="0" cy="0"/>
        </a:xfrm>
      </p:grpSpPr>
      <p:sp>
        <p:nvSpPr>
          <p:cNvPr id="234" name="Google Shape;234;p32"/>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35" name="Google Shape;235;p32"/>
          <p:cNvSpPr txBox="1">
            <a:spLocks noGrp="1"/>
          </p:cNvSpPr>
          <p:nvPr>
            <p:ph type="title" idx="4294967295"/>
          </p:nvPr>
        </p:nvSpPr>
        <p:spPr>
          <a:xfrm>
            <a:off x="346425" y="4747100"/>
            <a:ext cx="34095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lt1"/>
                </a:solidFill>
              </a:rPr>
              <a:t>About Page</a:t>
            </a:r>
            <a:endParaRPr sz="1400">
              <a:solidFill>
                <a:schemeClr val="lt1"/>
              </a:solidFill>
            </a:endParaRPr>
          </a:p>
        </p:txBody>
      </p:sp>
      <p:pic>
        <p:nvPicPr>
          <p:cNvPr id="236" name="Google Shape;236;p32">
            <a:hlinkClick r:id="rId3"/>
          </p:cNvPr>
          <p:cNvPicPr preferRelativeResize="0"/>
          <p:nvPr/>
        </p:nvPicPr>
        <p:blipFill>
          <a:blip r:embed="rId4">
            <a:alphaModFix/>
          </a:blip>
          <a:stretch>
            <a:fillRect/>
          </a:stretch>
        </p:blipFill>
        <p:spPr>
          <a:xfrm>
            <a:off x="2686875" y="0"/>
            <a:ext cx="3770251" cy="47081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0"/>
        <p:cNvGrpSpPr/>
        <p:nvPr/>
      </p:nvGrpSpPr>
      <p:grpSpPr>
        <a:xfrm>
          <a:off x="0" y="0"/>
          <a:ext cx="0" cy="0"/>
          <a:chOff x="0" y="0"/>
          <a:chExt cx="0" cy="0"/>
        </a:xfrm>
      </p:grpSpPr>
      <p:sp>
        <p:nvSpPr>
          <p:cNvPr id="241" name="Google Shape;241;p33"/>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42" name="Google Shape;242;p33"/>
          <p:cNvSpPr txBox="1">
            <a:spLocks noGrp="1"/>
          </p:cNvSpPr>
          <p:nvPr>
            <p:ph type="title" idx="4294967295"/>
          </p:nvPr>
        </p:nvSpPr>
        <p:spPr>
          <a:xfrm>
            <a:off x="346425" y="4747100"/>
            <a:ext cx="34095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lt1"/>
                </a:solidFill>
              </a:rPr>
              <a:t>Contact Page</a:t>
            </a:r>
            <a:endParaRPr sz="1400">
              <a:solidFill>
                <a:schemeClr val="lt1"/>
              </a:solidFill>
            </a:endParaRPr>
          </a:p>
        </p:txBody>
      </p:sp>
      <p:pic>
        <p:nvPicPr>
          <p:cNvPr id="243" name="Google Shape;243;p33">
            <a:hlinkClick r:id="rId3"/>
          </p:cNvPr>
          <p:cNvPicPr preferRelativeResize="0"/>
          <p:nvPr/>
        </p:nvPicPr>
        <p:blipFill>
          <a:blip r:embed="rId4">
            <a:alphaModFix/>
          </a:blip>
          <a:stretch>
            <a:fillRect/>
          </a:stretch>
        </p:blipFill>
        <p:spPr>
          <a:xfrm>
            <a:off x="2686875" y="0"/>
            <a:ext cx="3770251" cy="47030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7"/>
        <p:cNvGrpSpPr/>
        <p:nvPr/>
      </p:nvGrpSpPr>
      <p:grpSpPr>
        <a:xfrm>
          <a:off x="0" y="0"/>
          <a:ext cx="0" cy="0"/>
          <a:chOff x="0" y="0"/>
          <a:chExt cx="0" cy="0"/>
        </a:xfrm>
      </p:grpSpPr>
      <p:sp>
        <p:nvSpPr>
          <p:cNvPr id="248" name="Google Shape;248;p34"/>
          <p:cNvSpPr/>
          <p:nvPr/>
        </p:nvSpPr>
        <p:spPr>
          <a:xfrm>
            <a:off x="0" y="4747100"/>
            <a:ext cx="9144000" cy="396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49" name="Google Shape;249;p34"/>
          <p:cNvSpPr txBox="1">
            <a:spLocks noGrp="1"/>
          </p:cNvSpPr>
          <p:nvPr>
            <p:ph type="title" idx="4294967295"/>
          </p:nvPr>
        </p:nvSpPr>
        <p:spPr>
          <a:xfrm>
            <a:off x="346425" y="4747100"/>
            <a:ext cx="3409500" cy="394200"/>
          </a:xfrm>
          <a:prstGeom prst="rect">
            <a:avLst/>
          </a:prstGeom>
          <a:noFill/>
        </p:spPr>
        <p:txBody>
          <a:bodyPr spcFirstLastPara="1" wrap="square" lIns="91425" tIns="91425" rIns="91425" bIns="91425" anchor="b" anchorCtr="0">
            <a:noAutofit/>
          </a:bodyPr>
          <a:lstStyle/>
          <a:p>
            <a:pPr marL="0" lvl="0" indent="0" algn="l" rtl="0">
              <a:spcBef>
                <a:spcPts val="0"/>
              </a:spcBef>
              <a:spcAft>
                <a:spcPts val="0"/>
              </a:spcAft>
              <a:buNone/>
            </a:pPr>
            <a:r>
              <a:rPr lang="en" sz="1400">
                <a:solidFill>
                  <a:schemeClr val="lt1"/>
                </a:solidFill>
              </a:rPr>
              <a:t>Login Page</a:t>
            </a:r>
            <a:endParaRPr sz="1400">
              <a:solidFill>
                <a:schemeClr val="lt1"/>
              </a:solidFill>
            </a:endParaRPr>
          </a:p>
        </p:txBody>
      </p:sp>
      <p:pic>
        <p:nvPicPr>
          <p:cNvPr id="250" name="Google Shape;250;p34">
            <a:hlinkClick r:id="rId3"/>
          </p:cNvPr>
          <p:cNvPicPr preferRelativeResize="0"/>
          <p:nvPr/>
        </p:nvPicPr>
        <p:blipFill>
          <a:blip r:embed="rId4">
            <a:alphaModFix/>
          </a:blip>
          <a:stretch>
            <a:fillRect/>
          </a:stretch>
        </p:blipFill>
        <p:spPr>
          <a:xfrm>
            <a:off x="1104726" y="0"/>
            <a:ext cx="6934549" cy="4708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5"/>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Style Guide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5"/>
        <p:cNvGrpSpPr/>
        <p:nvPr/>
      </p:nvGrpSpPr>
      <p:grpSpPr>
        <a:xfrm>
          <a:off x="0" y="0"/>
          <a:ext cx="0" cy="0"/>
          <a:chOff x="0" y="0"/>
          <a:chExt cx="0" cy="0"/>
        </a:xfrm>
      </p:grpSpPr>
      <p:sp>
        <p:nvSpPr>
          <p:cNvPr id="146" name="Google Shape;146;p1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Outline</a:t>
            </a:r>
            <a:endParaRPr/>
          </a:p>
        </p:txBody>
      </p:sp>
      <p:sp>
        <p:nvSpPr>
          <p:cNvPr id="147" name="Google Shape;147;p18"/>
          <p:cNvSpPr txBox="1">
            <a:spLocks noGrp="1"/>
          </p:cNvSpPr>
          <p:nvPr>
            <p:ph type="subTitle" idx="4294967295"/>
          </p:nvPr>
        </p:nvSpPr>
        <p:spPr>
          <a:xfrm>
            <a:off x="4542975" y="1376352"/>
            <a:ext cx="4080000" cy="325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solidFill>
                  <a:schemeClr val="lt1"/>
                </a:solidFill>
              </a:rPr>
              <a:t>The Problem</a:t>
            </a:r>
            <a:endParaRPr sz="1600">
              <a:solidFill>
                <a:schemeClr val="lt1"/>
              </a:solidFill>
            </a:endParaRPr>
          </a:p>
          <a:p>
            <a:pPr marL="0" lvl="0" indent="0" algn="l" rtl="0">
              <a:lnSpc>
                <a:spcPct val="115000"/>
              </a:lnSpc>
              <a:spcBef>
                <a:spcPts val="1600"/>
              </a:spcBef>
              <a:spcAft>
                <a:spcPts val="0"/>
              </a:spcAft>
              <a:buNone/>
            </a:pPr>
            <a:r>
              <a:rPr lang="en" sz="1600">
                <a:solidFill>
                  <a:srgbClr val="FFFFFF"/>
                </a:solidFill>
              </a:rPr>
              <a:t>Solution Proposal</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Wireframes</a:t>
            </a:r>
            <a:endParaRPr sz="1600">
              <a:solidFill>
                <a:srgbClr val="FFFFFF"/>
              </a:solidFill>
            </a:endParaRPr>
          </a:p>
          <a:p>
            <a:pPr marL="0" lvl="0" indent="0" algn="l" rtl="0">
              <a:lnSpc>
                <a:spcPct val="115000"/>
              </a:lnSpc>
              <a:spcBef>
                <a:spcPts val="1600"/>
              </a:spcBef>
              <a:spcAft>
                <a:spcPts val="0"/>
              </a:spcAft>
              <a:buNone/>
            </a:pPr>
            <a:r>
              <a:rPr lang="en" sz="1600">
                <a:solidFill>
                  <a:srgbClr val="FFFFFF"/>
                </a:solidFill>
              </a:rPr>
              <a:t>Style Guide</a:t>
            </a:r>
            <a:endParaRPr sz="1600">
              <a:solidFill>
                <a:srgbClr val="FFFFFF"/>
              </a:solidFill>
            </a:endParaRPr>
          </a:p>
          <a:p>
            <a:pPr marL="0" lvl="0" indent="0" algn="l" rtl="0">
              <a:spcBef>
                <a:spcPts val="1600"/>
              </a:spcBef>
              <a:spcAft>
                <a:spcPts val="1600"/>
              </a:spcAft>
              <a:buNone/>
            </a:pP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9"/>
        <p:cNvGrpSpPr/>
        <p:nvPr/>
      </p:nvGrpSpPr>
      <p:grpSpPr>
        <a:xfrm>
          <a:off x="0" y="0"/>
          <a:ext cx="0" cy="0"/>
          <a:chOff x="0" y="0"/>
          <a:chExt cx="0" cy="0"/>
        </a:xfrm>
      </p:grpSpPr>
      <p:pic>
        <p:nvPicPr>
          <p:cNvPr id="260" name="Google Shape;260;p36"/>
          <p:cNvPicPr preferRelativeResize="0"/>
          <p:nvPr/>
        </p:nvPicPr>
        <p:blipFill>
          <a:blip r:embed="rId3">
            <a:alphaModFix/>
          </a:blip>
          <a:stretch>
            <a:fillRect/>
          </a:stretch>
        </p:blipFill>
        <p:spPr>
          <a:xfrm>
            <a:off x="1369138" y="152400"/>
            <a:ext cx="6405724" cy="4838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1"/>
        <p:cNvGrpSpPr/>
        <p:nvPr/>
      </p:nvGrpSpPr>
      <p:grpSpPr>
        <a:xfrm>
          <a:off x="0" y="0"/>
          <a:ext cx="0" cy="0"/>
          <a:chOff x="0" y="0"/>
          <a:chExt cx="0" cy="0"/>
        </a:xfrm>
      </p:grpSpPr>
      <p:sp>
        <p:nvSpPr>
          <p:cNvPr id="152" name="Google Shape;152;p19"/>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Problem</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0"/>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Problem statement</a:t>
            </a:r>
            <a:endParaRPr sz="3000"/>
          </a:p>
        </p:txBody>
      </p:sp>
      <p:sp>
        <p:nvSpPr>
          <p:cNvPr id="158" name="Google Shape;158;p20"/>
          <p:cNvSpPr txBox="1">
            <a:spLocks noGrp="1"/>
          </p:cNvSpPr>
          <p:nvPr>
            <p:ph type="body" idx="2"/>
          </p:nvPr>
        </p:nvSpPr>
        <p:spPr>
          <a:xfrm>
            <a:off x="5174225" y="848100"/>
            <a:ext cx="3374400" cy="353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dk1"/>
                </a:solidFill>
              </a:rPr>
              <a:t>The problem we are solving is the need for Jack Pet Supplies to establish a web presence that promotes their business, the local dog rescue center, provides pet health tips, encourages user subscriptions, and showcases their products available for phone orders.</a:t>
            </a:r>
            <a:endParaRPr sz="1600" b="1">
              <a:solidFill>
                <a:schemeClr val="dk1"/>
              </a:solidFill>
            </a:endParaRPr>
          </a:p>
          <a:p>
            <a:pPr marL="0" lvl="0" indent="0" algn="l" rtl="0">
              <a:spcBef>
                <a:spcPts val="1000"/>
              </a:spcBef>
              <a:spcAft>
                <a:spcPts val="0"/>
              </a:spcAft>
              <a:buNone/>
            </a:pPr>
            <a:endParaRPr sz="1600" b="1">
              <a:solidFill>
                <a:schemeClr val="dk1"/>
              </a:solidFill>
            </a:endParaRPr>
          </a:p>
          <a:p>
            <a:pPr marL="0" lvl="0" indent="0" algn="l" rtl="0">
              <a:spcBef>
                <a:spcPts val="1000"/>
              </a:spcBef>
              <a:spcAft>
                <a:spcPts val="0"/>
              </a:spcAft>
              <a:buNone/>
            </a:pPr>
            <a:endParaRPr/>
          </a:p>
          <a:p>
            <a:pPr marL="0" lvl="0" indent="0" algn="l" rtl="0">
              <a:lnSpc>
                <a:spcPct val="115000"/>
              </a:lnSpc>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Justification for the Solution</a:t>
            </a:r>
            <a:endParaRPr sz="3000"/>
          </a:p>
          <a:p>
            <a:pPr marL="0" lvl="0" indent="0" algn="l" rtl="0">
              <a:spcBef>
                <a:spcPts val="0"/>
              </a:spcBef>
              <a:spcAft>
                <a:spcPts val="0"/>
              </a:spcAft>
              <a:buNone/>
            </a:pPr>
            <a:endParaRPr sz="3000"/>
          </a:p>
        </p:txBody>
      </p:sp>
      <p:sp>
        <p:nvSpPr>
          <p:cNvPr id="164" name="Google Shape;164;p21"/>
          <p:cNvSpPr txBox="1">
            <a:spLocks noGrp="1"/>
          </p:cNvSpPr>
          <p:nvPr>
            <p:ph type="body" idx="2"/>
          </p:nvPr>
        </p:nvSpPr>
        <p:spPr>
          <a:xfrm>
            <a:off x="5174225" y="293800"/>
            <a:ext cx="3374400" cy="1219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b="1">
                <a:solidFill>
                  <a:schemeClr val="dk1"/>
                </a:solidFill>
              </a:rPr>
              <a:t>There are several justifications for our effort to solve the problem faced by Jack Pet Supplies:</a:t>
            </a:r>
            <a:endParaRPr sz="1600" b="1">
              <a:solidFill>
                <a:schemeClr val="dk1"/>
              </a:solidFill>
            </a:endParaRPr>
          </a:p>
          <a:p>
            <a:pPr marL="0" lvl="0" indent="0" algn="l" rtl="0">
              <a:lnSpc>
                <a:spcPct val="115000"/>
              </a:lnSpc>
              <a:spcBef>
                <a:spcPts val="1000"/>
              </a:spcBef>
              <a:spcAft>
                <a:spcPts val="0"/>
              </a:spcAft>
              <a:buNone/>
            </a:pPr>
            <a:endParaRPr sz="1600" b="1">
              <a:solidFill>
                <a:schemeClr val="dk1"/>
              </a:solidFill>
            </a:endParaRPr>
          </a:p>
          <a:p>
            <a:pPr marL="0" lvl="0" indent="0" algn="l" rtl="0">
              <a:lnSpc>
                <a:spcPct val="115000"/>
              </a:lnSpc>
              <a:spcBef>
                <a:spcPts val="1000"/>
              </a:spcBef>
              <a:spcAft>
                <a:spcPts val="0"/>
              </a:spcAft>
              <a:buNone/>
            </a:pPr>
            <a:endParaRPr sz="1600" b="1">
              <a:solidFill>
                <a:schemeClr val="dk1"/>
              </a:solidFill>
            </a:endParaRPr>
          </a:p>
          <a:p>
            <a:pPr marL="0" lvl="0" indent="0" algn="l" rtl="0">
              <a:lnSpc>
                <a:spcPct val="115000"/>
              </a:lnSpc>
              <a:spcBef>
                <a:spcPts val="1000"/>
              </a:spcBef>
              <a:spcAft>
                <a:spcPts val="1600"/>
              </a:spcAft>
              <a:buNone/>
            </a:pPr>
            <a:endParaRPr/>
          </a:p>
        </p:txBody>
      </p:sp>
      <p:sp>
        <p:nvSpPr>
          <p:cNvPr id="165" name="Google Shape;165;p21"/>
          <p:cNvSpPr txBox="1"/>
          <p:nvPr/>
        </p:nvSpPr>
        <p:spPr>
          <a:xfrm>
            <a:off x="5174225" y="1602025"/>
            <a:ext cx="3392400" cy="2770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Lato"/>
              <a:buChar char="●"/>
            </a:pPr>
            <a:r>
              <a:rPr lang="en">
                <a:latin typeface="Lato"/>
                <a:ea typeface="Lato"/>
                <a:cs typeface="Lato"/>
                <a:sym typeface="Lato"/>
              </a:rPr>
              <a:t>Expanded Reach</a:t>
            </a:r>
            <a:br>
              <a:rPr lang="en">
                <a:latin typeface="Lato"/>
                <a:ea typeface="Lato"/>
                <a:cs typeface="Lato"/>
                <a:sym typeface="Lato"/>
              </a:rPr>
            </a:br>
            <a:endParaRPr>
              <a:latin typeface="Lato"/>
              <a:ea typeface="Lato"/>
              <a:cs typeface="Lato"/>
              <a:sym typeface="Lato"/>
            </a:endParaRPr>
          </a:p>
          <a:p>
            <a:pPr marL="457200" lvl="0" indent="-317500" algn="l" rtl="0">
              <a:spcBef>
                <a:spcPts val="0"/>
              </a:spcBef>
              <a:spcAft>
                <a:spcPts val="0"/>
              </a:spcAft>
              <a:buSzPts val="1400"/>
              <a:buFont typeface="Lato"/>
              <a:buChar char="●"/>
            </a:pPr>
            <a:r>
              <a:rPr lang="en">
                <a:latin typeface="Lato"/>
                <a:ea typeface="Lato"/>
                <a:cs typeface="Lato"/>
                <a:sym typeface="Lato"/>
              </a:rPr>
              <a:t>Promotion of Local Dog Rescue Center</a:t>
            </a:r>
            <a:br>
              <a:rPr lang="en">
                <a:latin typeface="Lato"/>
                <a:ea typeface="Lato"/>
                <a:cs typeface="Lato"/>
                <a:sym typeface="Lato"/>
              </a:rPr>
            </a:br>
            <a:endParaRPr>
              <a:latin typeface="Lato"/>
              <a:ea typeface="Lato"/>
              <a:cs typeface="Lato"/>
              <a:sym typeface="Lato"/>
            </a:endParaRPr>
          </a:p>
          <a:p>
            <a:pPr marL="457200" lvl="0" indent="-317500" algn="l" rtl="0">
              <a:spcBef>
                <a:spcPts val="0"/>
              </a:spcBef>
              <a:spcAft>
                <a:spcPts val="0"/>
              </a:spcAft>
              <a:buSzPts val="1400"/>
              <a:buFont typeface="Lato"/>
              <a:buChar char="●"/>
            </a:pPr>
            <a:r>
              <a:rPr lang="en">
                <a:latin typeface="Lato"/>
                <a:ea typeface="Lato"/>
                <a:cs typeface="Lato"/>
                <a:sym typeface="Lato"/>
              </a:rPr>
              <a:t>Enhanced User Experience</a:t>
            </a:r>
            <a:br>
              <a:rPr lang="en">
                <a:latin typeface="Lato"/>
                <a:ea typeface="Lato"/>
                <a:cs typeface="Lato"/>
                <a:sym typeface="Lato"/>
              </a:rPr>
            </a:br>
            <a:endParaRPr>
              <a:latin typeface="Lato"/>
              <a:ea typeface="Lato"/>
              <a:cs typeface="Lato"/>
              <a:sym typeface="Lato"/>
            </a:endParaRPr>
          </a:p>
          <a:p>
            <a:pPr marL="457200" lvl="0" indent="-317500" algn="l" rtl="0">
              <a:spcBef>
                <a:spcPts val="0"/>
              </a:spcBef>
              <a:spcAft>
                <a:spcPts val="0"/>
              </a:spcAft>
              <a:buSzPts val="1400"/>
              <a:buFont typeface="Lato"/>
              <a:buChar char="●"/>
            </a:pPr>
            <a:r>
              <a:rPr lang="en">
                <a:latin typeface="Lato"/>
                <a:ea typeface="Lato"/>
                <a:cs typeface="Lato"/>
                <a:sym typeface="Lato"/>
              </a:rPr>
              <a:t>User Engagement and Subscriptions</a:t>
            </a:r>
            <a:br>
              <a:rPr lang="en">
                <a:latin typeface="Lato"/>
                <a:ea typeface="Lato"/>
                <a:cs typeface="Lato"/>
                <a:sym typeface="Lato"/>
              </a:rPr>
            </a:br>
            <a:endParaRPr>
              <a:latin typeface="Lato"/>
              <a:ea typeface="Lato"/>
              <a:cs typeface="Lato"/>
              <a:sym typeface="Lato"/>
            </a:endParaRPr>
          </a:p>
          <a:p>
            <a:pPr marL="457200" lvl="0" indent="-317500" algn="l" rtl="0">
              <a:spcBef>
                <a:spcPts val="0"/>
              </a:spcBef>
              <a:spcAft>
                <a:spcPts val="0"/>
              </a:spcAft>
              <a:buSzPts val="1400"/>
              <a:buFont typeface="Lato"/>
              <a:buChar char="●"/>
            </a:pPr>
            <a:r>
              <a:rPr lang="en">
                <a:latin typeface="Lato"/>
                <a:ea typeface="Lato"/>
                <a:cs typeface="Lato"/>
                <a:sym typeface="Lato"/>
              </a:rPr>
              <a:t>Product Showcase and Phone Orders</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Prospective Customer: Explore shop information, products, and contribution to the local dog rescue center.</a:t>
            </a:r>
            <a:endParaRPr/>
          </a:p>
          <a:p>
            <a:pPr marL="457200" lvl="0" indent="-311150" algn="l" rtl="0">
              <a:spcBef>
                <a:spcPts val="1000"/>
              </a:spcBef>
              <a:spcAft>
                <a:spcPts val="0"/>
              </a:spcAft>
              <a:buSzPts val="1300"/>
              <a:buChar char="➔"/>
            </a:pPr>
            <a:r>
              <a:rPr lang="en"/>
              <a:t>Pet Lover: View profiles and stories of dogs available for adoption at the rescue center.</a:t>
            </a:r>
            <a:endParaRPr/>
          </a:p>
          <a:p>
            <a:pPr marL="457200" lvl="0" indent="-311150" algn="l" rtl="0">
              <a:spcBef>
                <a:spcPts val="1000"/>
              </a:spcBef>
              <a:spcAft>
                <a:spcPts val="0"/>
              </a:spcAft>
              <a:buSzPts val="1300"/>
              <a:buChar char="➔"/>
            </a:pPr>
            <a:r>
              <a:rPr lang="en"/>
              <a:t>Pet Owner: Access regularly updated pet health tips and articles.</a:t>
            </a:r>
            <a:endParaRPr/>
          </a:p>
          <a:p>
            <a:pPr marL="457200" lvl="0" indent="-311150" algn="l" rtl="0">
              <a:spcBef>
                <a:spcPts val="1000"/>
              </a:spcBef>
              <a:spcAft>
                <a:spcPts val="0"/>
              </a:spcAft>
              <a:buSzPts val="1300"/>
              <a:buChar char="➔"/>
            </a:pPr>
            <a:r>
              <a:rPr lang="en"/>
              <a:t>Loyal Customer: Subscribe, login, and print discount vouchers for in-store use.</a:t>
            </a:r>
            <a:endParaRPr/>
          </a:p>
          <a:p>
            <a:pPr marL="457200" lvl="0" indent="-311150" algn="l" rtl="0">
              <a:spcBef>
                <a:spcPts val="1000"/>
              </a:spcBef>
              <a:spcAft>
                <a:spcPts val="0"/>
              </a:spcAft>
              <a:buSzPts val="1300"/>
              <a:buChar char="➔"/>
            </a:pPr>
            <a:r>
              <a:rPr lang="en"/>
              <a:t>Product Enthusiast: Browse products and place phone orders.</a:t>
            </a:r>
            <a:endParaRPr/>
          </a:p>
          <a:p>
            <a:pPr marL="0" lvl="0" indent="0" algn="l" rtl="0">
              <a:spcBef>
                <a:spcPts val="1000"/>
              </a:spcBef>
              <a:spcAft>
                <a:spcPts val="1000"/>
              </a:spcAft>
              <a:buNone/>
            </a:pPr>
            <a:endParaRPr/>
          </a:p>
        </p:txBody>
      </p:sp>
      <p:sp>
        <p:nvSpPr>
          <p:cNvPr id="171" name="Google Shape;171;p2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Use cases / user stories</a:t>
            </a:r>
            <a:endParaRPr sz="3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75"/>
        <p:cNvGrpSpPr/>
        <p:nvPr/>
      </p:nvGrpSpPr>
      <p:grpSpPr>
        <a:xfrm>
          <a:off x="0" y="0"/>
          <a:ext cx="0" cy="0"/>
          <a:chOff x="0" y="0"/>
          <a:chExt cx="0" cy="0"/>
        </a:xfrm>
      </p:grpSpPr>
      <p:sp>
        <p:nvSpPr>
          <p:cNvPr id="176" name="Google Shape;176;p23"/>
          <p:cNvSpPr txBox="1">
            <a:spLocks noGrp="1"/>
          </p:cNvSpPr>
          <p:nvPr>
            <p:ph type="title"/>
          </p:nvPr>
        </p:nvSpPr>
        <p:spPr>
          <a:xfrm>
            <a:off x="729450" y="221800"/>
            <a:ext cx="7021200" cy="6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Assumptions &amp; Unknowns</a:t>
            </a:r>
            <a:endParaRPr b="0"/>
          </a:p>
        </p:txBody>
      </p:sp>
      <p:sp>
        <p:nvSpPr>
          <p:cNvPr id="177" name="Google Shape;177;p23"/>
          <p:cNvSpPr txBox="1">
            <a:spLocks noGrp="1"/>
          </p:cNvSpPr>
          <p:nvPr>
            <p:ph type="title"/>
          </p:nvPr>
        </p:nvSpPr>
        <p:spPr>
          <a:xfrm>
            <a:off x="729450" y="841105"/>
            <a:ext cx="7021200" cy="3322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Font typeface="Lato"/>
              <a:buChar char="●"/>
            </a:pPr>
            <a:r>
              <a:rPr lang="en" sz="1300" b="0" dirty="0">
                <a:latin typeface="Lato"/>
                <a:ea typeface="Lato"/>
                <a:cs typeface="Lato"/>
                <a:sym typeface="Lato"/>
              </a:rPr>
              <a:t>Jack Pet Supplies has an existing physical shop and wants to establish an online presence to expand their reach.</a:t>
            </a:r>
            <a:br>
              <a:rPr lang="en" sz="1300" b="0" dirty="0">
                <a:latin typeface="Lato"/>
                <a:ea typeface="Lato"/>
                <a:cs typeface="Lato"/>
                <a:sym typeface="Lato"/>
              </a:rPr>
            </a:br>
            <a:endParaRPr sz="1300" b="0" dirty="0">
              <a:latin typeface="Lato"/>
              <a:ea typeface="Lato"/>
              <a:cs typeface="Lato"/>
              <a:sym typeface="Lato"/>
            </a:endParaRPr>
          </a:p>
          <a:p>
            <a:pPr marL="457200" lvl="0" indent="-311150" algn="l" rtl="0">
              <a:spcBef>
                <a:spcPts val="0"/>
              </a:spcBef>
              <a:spcAft>
                <a:spcPts val="0"/>
              </a:spcAft>
              <a:buSzPts val="1300"/>
              <a:buFont typeface="Lato"/>
              <a:buChar char="●"/>
            </a:pPr>
            <a:r>
              <a:rPr lang="en" sz="1300" b="0" dirty="0">
                <a:latin typeface="Lato"/>
                <a:ea typeface="Lato"/>
                <a:cs typeface="Lato"/>
                <a:sym typeface="Lato"/>
              </a:rPr>
              <a:t>The local dog rescue center, Sherlock Rescue, has an ongoing collaboration with Jack Pet Supplies for promoting dog adoption and receiving contributions.</a:t>
            </a:r>
            <a:br>
              <a:rPr lang="en" sz="1300" b="0" dirty="0">
                <a:latin typeface="Lato"/>
                <a:ea typeface="Lato"/>
                <a:cs typeface="Lato"/>
                <a:sym typeface="Lato"/>
              </a:rPr>
            </a:br>
            <a:endParaRPr sz="1300" b="0" dirty="0">
              <a:latin typeface="Lato"/>
              <a:ea typeface="Lato"/>
              <a:cs typeface="Lato"/>
              <a:sym typeface="Lato"/>
            </a:endParaRPr>
          </a:p>
          <a:p>
            <a:pPr marL="457200" lvl="0" indent="-311150" algn="l" rtl="0">
              <a:spcBef>
                <a:spcPts val="0"/>
              </a:spcBef>
              <a:spcAft>
                <a:spcPts val="0"/>
              </a:spcAft>
              <a:buSzPts val="1300"/>
              <a:buFont typeface="Lato"/>
              <a:buChar char="●"/>
            </a:pPr>
            <a:r>
              <a:rPr lang="en" sz="1300" b="0" dirty="0">
                <a:latin typeface="Lato"/>
                <a:ea typeface="Lato"/>
                <a:cs typeface="Lato"/>
                <a:sym typeface="Lato"/>
              </a:rPr>
              <a:t>The web application will primarily utilize client-side frameworks and libraries to provide a good user experience.</a:t>
            </a:r>
            <a:br>
              <a:rPr lang="en" sz="1300" b="0" dirty="0">
                <a:latin typeface="Lato"/>
                <a:ea typeface="Lato"/>
                <a:cs typeface="Lato"/>
                <a:sym typeface="Lato"/>
              </a:rPr>
            </a:br>
            <a:endParaRPr sz="1300" b="0" dirty="0">
              <a:latin typeface="Lato"/>
              <a:ea typeface="Lato"/>
              <a:cs typeface="Lato"/>
              <a:sym typeface="Lato"/>
            </a:endParaRPr>
          </a:p>
          <a:p>
            <a:pPr marL="457200" lvl="0" indent="-311150" algn="l" rtl="0">
              <a:spcBef>
                <a:spcPts val="0"/>
              </a:spcBef>
              <a:spcAft>
                <a:spcPts val="0"/>
              </a:spcAft>
              <a:buSzPts val="1300"/>
              <a:buFont typeface="Lato"/>
              <a:buChar char="●"/>
            </a:pPr>
            <a:r>
              <a:rPr lang="en" sz="1300" b="0" dirty="0">
                <a:latin typeface="Lato"/>
                <a:ea typeface="Lato"/>
                <a:cs typeface="Lato"/>
                <a:sym typeface="Lato"/>
              </a:rPr>
              <a:t>The specific design and layout preferences of Jack Pet Supplies for their web application.</a:t>
            </a:r>
            <a:br>
              <a:rPr lang="en" sz="1300" b="0" dirty="0">
                <a:latin typeface="Lato"/>
                <a:ea typeface="Lato"/>
                <a:cs typeface="Lato"/>
                <a:sym typeface="Lato"/>
              </a:rPr>
            </a:br>
            <a:endParaRPr sz="1300" b="0" dirty="0">
              <a:latin typeface="Lato"/>
              <a:ea typeface="Lato"/>
              <a:cs typeface="Lato"/>
              <a:sym typeface="Lato"/>
            </a:endParaRPr>
          </a:p>
          <a:p>
            <a:pPr marL="457200" lvl="0" indent="-311150" algn="l" rtl="0">
              <a:spcBef>
                <a:spcPts val="0"/>
              </a:spcBef>
              <a:spcAft>
                <a:spcPts val="0"/>
              </a:spcAft>
              <a:buSzPts val="1300"/>
              <a:buFont typeface="Lato"/>
              <a:buChar char="●"/>
            </a:pPr>
            <a:r>
              <a:rPr lang="en" sz="1300" b="0" dirty="0">
                <a:latin typeface="Lato"/>
                <a:ea typeface="Lato"/>
                <a:cs typeface="Lato"/>
                <a:sym typeface="Lato"/>
              </a:rPr>
              <a:t>The process and mechanism for user subscriptions, including any external services or systems involved.</a:t>
            </a:r>
            <a:endParaRPr sz="1200" b="0" dirty="0">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1"/>
        <p:cNvGrpSpPr/>
        <p:nvPr/>
      </p:nvGrpSpPr>
      <p:grpSpPr>
        <a:xfrm>
          <a:off x="0" y="0"/>
          <a:ext cx="0" cy="0"/>
          <a:chOff x="0" y="0"/>
          <a:chExt cx="0" cy="0"/>
        </a:xfrm>
      </p:grpSpPr>
      <p:sp>
        <p:nvSpPr>
          <p:cNvPr id="182" name="Google Shape;182;p2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Solution Proposal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Solution description</a:t>
            </a:r>
            <a:endParaRPr/>
          </a:p>
        </p:txBody>
      </p:sp>
      <p:sp>
        <p:nvSpPr>
          <p:cNvPr id="188" name="Google Shape;188;p2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a:p>
          <a:p>
            <a:pPr marL="0" lvl="0" indent="0" algn="l" rtl="0">
              <a:lnSpc>
                <a:spcPct val="150000"/>
              </a:lnSpc>
              <a:spcBef>
                <a:spcPts val="1600"/>
              </a:spcBef>
              <a:spcAft>
                <a:spcPts val="0"/>
              </a:spcAft>
              <a:buNone/>
            </a:pPr>
            <a:r>
              <a:rPr lang="en"/>
              <a:t>Our solution is to develop a client-side web application for Jack Pet Supplies that promotes their business, showcases pets available for adoption at the local rescue center, provides pet health tips, encourages user subscriptions with login access to print discount vouchers, and allows customers to view and order products over the phone.</a:t>
            </a:r>
            <a:endParaRPr/>
          </a:p>
          <a:p>
            <a:pPr marL="0" lvl="0" indent="0" algn="l" rtl="0">
              <a:lnSpc>
                <a:spcPct val="150000"/>
              </a:lnSpc>
              <a:spcBef>
                <a:spcPts val="1600"/>
              </a:spcBef>
              <a:spcAft>
                <a:spcPts val="1600"/>
              </a:spcAft>
              <a:buNone/>
            </a:pPr>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381</Words>
  <Application>Microsoft Macintosh PowerPoint</Application>
  <PresentationFormat>On-screen Show (16:9)</PresentationFormat>
  <Paragraphs>50</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Raleway</vt:lpstr>
      <vt:lpstr>Arial</vt:lpstr>
      <vt:lpstr>Lato</vt:lpstr>
      <vt:lpstr>Streamline</vt:lpstr>
      <vt:lpstr>Jack Pet Supplies</vt:lpstr>
      <vt:lpstr>Outline</vt:lpstr>
      <vt:lpstr>The Problem</vt:lpstr>
      <vt:lpstr>Problem statement</vt:lpstr>
      <vt:lpstr>Justification for the Solution </vt:lpstr>
      <vt:lpstr>Use cases / user stories</vt:lpstr>
      <vt:lpstr>Assumptions &amp; Unknowns</vt:lpstr>
      <vt:lpstr>Solution Proposal</vt:lpstr>
      <vt:lpstr>Solution description</vt:lpstr>
      <vt:lpstr>Wireframes</vt:lpstr>
      <vt:lpstr>Information architecture</vt:lpstr>
      <vt:lpstr>Home Page</vt:lpstr>
      <vt:lpstr>Component Detail</vt:lpstr>
      <vt:lpstr>Component Detail (Mobile)</vt:lpstr>
      <vt:lpstr>Tips Page</vt:lpstr>
      <vt:lpstr>About Page</vt:lpstr>
      <vt:lpstr>Contact Page</vt:lpstr>
      <vt:lpstr>Login Page</vt:lpstr>
      <vt:lpstr>Style Guide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Jack Pet Supplies</dc:title>
  <cp:lastModifiedBy>RATHNAYAKE MUDIYANSELAGE PRATHIBHA PRABASHWARA BANDARA</cp:lastModifiedBy>
  <cp:revision>1</cp:revision>
  <dcterms:modified xsi:type="dcterms:W3CDTF">2023-06-17T08:35:23Z</dcterms:modified>
</cp:coreProperties>
</file>